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57" r:id="rId4"/>
    <p:sldId id="26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2" autoAdjust="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08C2F-6143-40EF-98F2-BCE4622FD850}" type="datetimeFigureOut">
              <a:rPr lang="en-US" smtClean="0"/>
              <a:pPr/>
              <a:t>1/16/2012</a:t>
            </a:fld>
            <a:endParaRPr lang="en-IN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F8ABA-FDE7-42DC-857E-B067877C1EC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08C2F-6143-40EF-98F2-BCE4622FD850}" type="datetimeFigureOut">
              <a:rPr lang="en-US" smtClean="0"/>
              <a:pPr/>
              <a:t>1/16/2012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F8ABA-FDE7-42DC-857E-B067877C1EC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08C2F-6143-40EF-98F2-BCE4622FD850}" type="datetimeFigureOut">
              <a:rPr lang="en-US" smtClean="0"/>
              <a:pPr/>
              <a:t>1/16/2012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F8ABA-FDE7-42DC-857E-B067877C1EC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08C2F-6143-40EF-98F2-BCE4622FD850}" type="datetimeFigureOut">
              <a:rPr lang="en-US" smtClean="0"/>
              <a:pPr/>
              <a:t>1/16/2012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F8ABA-FDE7-42DC-857E-B067877C1EC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08C2F-6143-40EF-98F2-BCE4622FD850}" type="datetimeFigureOut">
              <a:rPr lang="en-US" smtClean="0"/>
              <a:pPr/>
              <a:t>1/16/2012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F8ABA-FDE7-42DC-857E-B067877C1EC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08C2F-6143-40EF-98F2-BCE4622FD850}" type="datetimeFigureOut">
              <a:rPr lang="en-US" smtClean="0"/>
              <a:pPr/>
              <a:t>1/16/2012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F8ABA-FDE7-42DC-857E-B067877C1EC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08C2F-6143-40EF-98F2-BCE4622FD850}" type="datetimeFigureOut">
              <a:rPr lang="en-US" smtClean="0"/>
              <a:pPr/>
              <a:t>1/16/2012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F8ABA-FDE7-42DC-857E-B067877C1EC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08C2F-6143-40EF-98F2-BCE4622FD850}" type="datetimeFigureOut">
              <a:rPr lang="en-US" smtClean="0"/>
              <a:pPr/>
              <a:t>1/16/2012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F8ABA-FDE7-42DC-857E-B067877C1EC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08C2F-6143-40EF-98F2-BCE4622FD850}" type="datetimeFigureOut">
              <a:rPr lang="en-US" smtClean="0"/>
              <a:pPr/>
              <a:t>1/16/2012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39F8ABA-FDE7-42DC-857E-B067877C1EC1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08C2F-6143-40EF-98F2-BCE4622FD850}" type="datetimeFigureOut">
              <a:rPr lang="en-US" smtClean="0"/>
              <a:pPr/>
              <a:t>1/16/2012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F8ABA-FDE7-42DC-857E-B067877C1EC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08C2F-6143-40EF-98F2-BCE4622FD850}" type="datetimeFigureOut">
              <a:rPr lang="en-US" smtClean="0"/>
              <a:pPr/>
              <a:t>1/16/2012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F8ABA-FDE7-42DC-857E-B067877C1EC1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3008C2F-6143-40EF-98F2-BCE4622FD850}" type="datetimeFigureOut">
              <a:rPr lang="en-US" smtClean="0"/>
              <a:pPr/>
              <a:t>1/16/2012</a:t>
            </a:fld>
            <a:endParaRPr lang="en-IN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39F8ABA-FDE7-42DC-857E-B067877C1EC1}" type="slidenum">
              <a:rPr lang="en-IN" smtClean="0"/>
              <a:pPr/>
              <a:t>‹#›</a:t>
            </a:fld>
            <a:endParaRPr lang="en-IN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24" y="928670"/>
            <a:ext cx="7772400" cy="1470025"/>
          </a:xfrm>
        </p:spPr>
        <p:txBody>
          <a:bodyPr/>
          <a:lstStyle/>
          <a:p>
            <a:r>
              <a:rPr lang="en-US" dirty="0" smtClean="0"/>
              <a:t>ROBOTIC SURGERY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72066" y="3929066"/>
            <a:ext cx="3786214" cy="2643206"/>
          </a:xfrm>
        </p:spPr>
        <p:txBody>
          <a:bodyPr/>
          <a:lstStyle/>
          <a:p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HISTORY</a:t>
            </a:r>
          </a:p>
          <a:p>
            <a:r>
              <a:rPr lang="en-US" dirty="0" smtClean="0"/>
              <a:t>TYPES OF ROBOTIC SYSTEM</a:t>
            </a:r>
          </a:p>
          <a:p>
            <a:r>
              <a:rPr lang="en-US" dirty="0" smtClean="0"/>
              <a:t>WORKING OF ROBOTIC SYSTEMS</a:t>
            </a:r>
          </a:p>
          <a:p>
            <a:r>
              <a:rPr lang="en-US" dirty="0" smtClean="0"/>
              <a:t>ADVANTAGES</a:t>
            </a:r>
          </a:p>
          <a:p>
            <a:r>
              <a:rPr lang="en-US" dirty="0" smtClean="0"/>
              <a:t>LIMITATIONS</a:t>
            </a:r>
          </a:p>
          <a:p>
            <a:r>
              <a:rPr lang="en-US" dirty="0" smtClean="0"/>
              <a:t>CONCLUSION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INTRODUCTION</a:t>
            </a:r>
            <a:endParaRPr lang="en-IN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Robotic surgery is the use of robots in performing surgery.</a:t>
            </a:r>
          </a:p>
          <a:p>
            <a:pPr algn="just"/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Major potential advantages of robotic surgery are precision and miniaturization.</a:t>
            </a:r>
          </a:p>
          <a:p>
            <a:pPr algn="just"/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Further advantages are articulation beyond normal manipulation and three-dimensional magnification.</a:t>
            </a:r>
          </a:p>
          <a:p>
            <a:pPr algn="just"/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At present, surgical robots are not autonomous, but are always under the control of surgeon</a:t>
            </a:r>
          </a:p>
          <a:p>
            <a:pPr algn="just"/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Robotic surgery is different from minimally invasive surgery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4546" y="-285776"/>
            <a:ext cx="6543692" cy="1632798"/>
          </a:xfrm>
        </p:spPr>
        <p:txBody>
          <a:bodyPr/>
          <a:lstStyle/>
          <a:p>
            <a:r>
              <a:rPr lang="en-US" dirty="0" smtClean="0"/>
              <a:t>ROBOTIC SURGERY</a:t>
            </a:r>
            <a:endParaRPr lang="en-IN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7686" y="1935163"/>
            <a:ext cx="6308628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In 1985 a robot, the PUMA 560, was used to place a needle for a ship replacement Intuitive Surgical System introduce the d a Vinci Robot in 1995.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In 1988, the PROBOT was used to perform prostatic surgery in England.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 ROBODOC from Integrated Surgical Systems was introduced in 1992rostatic surgery in England.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ROBOTIC SYSTEMS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400" dirty="0" smtClean="0"/>
              <a:t>Different types of robots are</a:t>
            </a:r>
          </a:p>
          <a:p>
            <a:pPr>
              <a:buNone/>
            </a:pPr>
            <a:r>
              <a:rPr lang="en-US" sz="2400" dirty="0" smtClean="0"/>
              <a:t>1.Davince</a:t>
            </a:r>
          </a:p>
          <a:p>
            <a:pPr>
              <a:buNone/>
            </a:pPr>
            <a:r>
              <a:rPr lang="en-US" sz="2400" dirty="0" smtClean="0"/>
              <a:t>2.Aesop</a:t>
            </a:r>
          </a:p>
          <a:p>
            <a:pPr>
              <a:buNone/>
            </a:pPr>
            <a:r>
              <a:rPr lang="en-US" sz="2400" dirty="0" smtClean="0"/>
              <a:t>3.Hermes</a:t>
            </a:r>
          </a:p>
          <a:p>
            <a:pPr>
              <a:buNone/>
            </a:pPr>
            <a:r>
              <a:rPr lang="en-US" sz="2400" dirty="0" smtClean="0"/>
              <a:t>4.Zeus</a:t>
            </a:r>
          </a:p>
          <a:p>
            <a:pPr>
              <a:buNone/>
            </a:pPr>
            <a:endParaRPr lang="en-IN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578645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Da vinci surgical system</a:t>
            </a:r>
            <a:endParaRPr lang="en-IN" b="1" dirty="0" smtClean="0"/>
          </a:p>
          <a:p>
            <a:pPr>
              <a:buFont typeface="Wingdings" pitchFamily="2" charset="2"/>
              <a:buChar char="Ø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Da vinciSurgical System was the first operative surgical robot</a:t>
            </a:r>
          </a:p>
          <a:p>
            <a:pPr>
              <a:buFont typeface="Wingdings" pitchFamily="2" charset="2"/>
              <a:buChar char="Ø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incorporating the latest advancements in robotics and computer technology the davince surgical system.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davinci deemed safe and effective by the united states food.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IN" b="1" dirty="0" smtClean="0">
                <a:latin typeface="Times New Roman" pitchFamily="18" charset="0"/>
                <a:cs typeface="Times New Roman" pitchFamily="18" charset="0"/>
              </a:rPr>
              <a:t>Aesop 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600" dirty="0" smtClean="0">
                <a:latin typeface="Times New Roman" pitchFamily="18" charset="0"/>
                <a:cs typeface="Times New Roman" pitchFamily="18" charset="0"/>
              </a:rPr>
              <a:t>Aesop's function is quite simple merely tomaneuvera tiny video camera inside the patient according to voice controls provided by the surgeo                                                           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571612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200" b="1" dirty="0" smtClean="0"/>
              <a:t>zeus</a:t>
            </a:r>
            <a:endParaRPr lang="en-IN" sz="3200" b="1" dirty="0" smtClean="0"/>
          </a:p>
          <a:p>
            <a:pPr algn="just"/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Zeus contains robotic arms that mimic conventional surgical equipment and a viewing monitor that gives the surgeon a view of his operative field.</a:t>
            </a:r>
          </a:p>
          <a:p>
            <a:pPr algn="just">
              <a:buNone/>
            </a:pPr>
            <a:r>
              <a:rPr lang="en-IN" sz="2400" b="1" dirty="0" smtClean="0">
                <a:latin typeface="Times New Roman" pitchFamily="18" charset="0"/>
                <a:cs typeface="Times New Roman" pitchFamily="18" charset="0"/>
              </a:rPr>
              <a:t>Hermes</a:t>
            </a:r>
          </a:p>
          <a:p>
            <a:pPr algn="just"/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Zeus is the youngest and most technically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adva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nced robotic aid .</a:t>
            </a:r>
          </a:p>
          <a:p>
            <a:pPr algn="just"/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Hermes does not use robot arms to make the Operating Room more efficient 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WORKING OF ROBOTIC SYSTEM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Today's robotics devices typically have a  computer software.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that controls the movement of mechanical parts of the device as it acts on something in its environment .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 he software is "command central" for the device's operation.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Surgeon sits in the console of the surgical system several feet from the patient.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He looks through the vision system - like a pair of binoculars - and gets a huge, 3-D view of inside the patient's body and area of the operation. 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Rob otic surgery offers many benefits traditional surgery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The Robotic Surgical System is great for patients and for surgeon.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Less blood loss and need for transfusion.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Less risk of infection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Shortest hospital stay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Faster recovery and return towork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Current equipment is expensive to obtain, maintain, and operate. 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Surgeons and staff need special training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Data collection of procedures and their outcomes remains limited.</a:t>
            </a:r>
            <a:br>
              <a:rPr lang="en-IN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CONULUSION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Robotic surgery is an emerging technology in the medical field. 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It gives us even greater vision, dexterity and precision than possible with standard minimally in vasive surgery.</a:t>
            </a:r>
          </a:p>
          <a:p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so we can now use minimally invasive techniques for a wider range of procedures. But it's main drawback is high cost. </a:t>
            </a:r>
            <a:endParaRPr lang="en-IN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1604" y="2857496"/>
            <a:ext cx="8229600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8000" dirty="0" smtClean="0"/>
              <a:t>QUERIES???</a:t>
            </a:r>
            <a:endParaRPr lang="en-IN" sz="8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728" y="3214686"/>
            <a:ext cx="8229600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6600" dirty="0" smtClean="0"/>
              <a:t>THANK YOU</a:t>
            </a:r>
            <a:endParaRPr lang="en-IN" sz="6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201</TotalTime>
  <Words>488</Words>
  <Application>Microsoft Office PowerPoint</Application>
  <PresentationFormat>On-screen Show (4:3)</PresentationFormat>
  <Paragraphs>60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Flow</vt:lpstr>
      <vt:lpstr>ROBOTIC SURGERY</vt:lpstr>
      <vt:lpstr>CONTENTS</vt:lpstr>
      <vt:lpstr>INTRODUCTION</vt:lpstr>
      <vt:lpstr>ROBOTIC SURGERY</vt:lpstr>
      <vt:lpstr>HISTORY</vt:lpstr>
      <vt:lpstr>TYPES OF ROBOTIC SYSTEMS</vt:lpstr>
      <vt:lpstr>Slide 7</vt:lpstr>
      <vt:lpstr>Slide 8</vt:lpstr>
      <vt:lpstr>WORKING OF ROBOTIC SYSTEM</vt:lpstr>
      <vt:lpstr>ADVANTAGES</vt:lpstr>
      <vt:lpstr>LIMITATIONS</vt:lpstr>
      <vt:lpstr>CONULUSION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ROBOTIC SURGERY</dc:title>
  <dc:creator>YVL PRASANNA</dc:creator>
  <cp:lastModifiedBy>tsapparapu</cp:lastModifiedBy>
  <cp:revision>24</cp:revision>
  <dcterms:created xsi:type="dcterms:W3CDTF">2011-08-24T12:50:33Z</dcterms:created>
  <dcterms:modified xsi:type="dcterms:W3CDTF">2012-01-17T05:09:23Z</dcterms:modified>
</cp:coreProperties>
</file>